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73" r:id="rId4"/>
    <p:sldId id="267" r:id="rId5"/>
    <p:sldId id="268" r:id="rId6"/>
    <p:sldId id="257" r:id="rId7"/>
    <p:sldId id="269" r:id="rId8"/>
    <p:sldId id="259" r:id="rId9"/>
    <p:sldId id="260" r:id="rId10"/>
    <p:sldId id="270" r:id="rId11"/>
    <p:sldId id="263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3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8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5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634BE957-C3D3-FB41-9653-792B5671EEB6}" type="datetime1">
              <a:rPr lang="nl-NL"/>
              <a:pPr>
                <a:defRPr/>
              </a:pPr>
              <a:t>25-2-2021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152A38E-9CD2-9C45-B742-0EF2AF8214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6B88D87-B25F-A04C-9BFE-F132D5698F46}" type="datetime1">
              <a:rPr lang="nl-NL"/>
              <a:pPr>
                <a:defRPr/>
              </a:pPr>
              <a:t>25-2-2021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96C90E17-C8BC-304D-B481-365F1DB42C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zwar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wi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4215" y="5649913"/>
            <a:ext cx="1668244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1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573089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/>
              <a:pPr>
                <a:defRPr/>
              </a:pPr>
              <a:t>25/2/21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573088" y="1930400"/>
            <a:ext cx="8008937" cy="4195763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65810758-B8C2-2A40-8D66-9B278AB7EFE9}" type="datetime3">
              <a:rPr lang="nl-NL"/>
              <a:pPr>
                <a:defRPr/>
              </a:pPr>
              <a:t>25/2/21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5"/>
          </p:nvPr>
        </p:nvSpPr>
        <p:spPr>
          <a:xfrm>
            <a:off x="573088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ts val="2400"/>
              </a:lnSpc>
              <a:buNone/>
              <a:defRPr sz="2400" baseline="0"/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837BF88C-912F-4E48-B1D9-F670EAAAC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B8D04DED-2B94-BF4D-B021-0F5A96058435}" type="datetime3">
              <a:rPr lang="nl-NL"/>
              <a:pPr>
                <a:defRPr/>
              </a:pPr>
              <a:t>25/2/21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8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8B8FBCC9-5333-4540-9ABF-90E3BA903EBA}" type="datetime3">
              <a:rPr lang="nl-NL"/>
              <a:pPr>
                <a:defRPr/>
              </a:pPr>
              <a:t>25/2/21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E6A14F4F-0B95-E342-B80E-0A52A7743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573088"/>
            <a:ext cx="107950" cy="2282825"/>
            <a:chOff x="0" y="573812"/>
            <a:chExt cx="107590" cy="2282884"/>
          </a:xfrm>
        </p:grpSpPr>
        <p:sp>
          <p:nvSpPr>
            <p:cNvPr id="8" name="Rectangle 4"/>
            <p:cNvSpPr/>
            <p:nvPr/>
          </p:nvSpPr>
          <p:spPr>
            <a:xfrm flipH="1">
              <a:off x="0" y="573812"/>
              <a:ext cx="107590" cy="57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Rectangle 5"/>
            <p:cNvSpPr/>
            <p:nvPr/>
          </p:nvSpPr>
          <p:spPr>
            <a:xfrm flipH="1">
              <a:off x="0" y="1146914"/>
              <a:ext cx="107590" cy="574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0" y="1721604"/>
              <a:ext cx="107590" cy="5731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0" y="2283593"/>
              <a:ext cx="107590" cy="573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4" r:id="rId2"/>
    <p:sldLayoutId id="2147483722" r:id="rId3"/>
    <p:sldLayoutId id="2147483719" r:id="rId4"/>
    <p:sldLayoutId id="2147483720" r:id="rId5"/>
    <p:sldLayoutId id="2147483721" r:id="rId6"/>
    <p:sldLayoutId id="2147483723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rdinatiegelderland.nl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amenwerkenaanriviernatuur.nl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5338259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81CC41D-B541-4DF9-8334-37E08F59CDB2}"/>
              </a:ext>
            </a:extLst>
          </p:cNvPr>
          <p:cNvSpPr txBox="1"/>
          <p:nvPr/>
        </p:nvSpPr>
        <p:spPr>
          <a:xfrm>
            <a:off x="1696065" y="45720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 smtClean="0">
                <a:solidFill>
                  <a:schemeClr val="tx2"/>
                </a:solidFill>
                <a:latin typeface="+mj-lt"/>
              </a:rPr>
              <a:t>Informatieavond Cortenoever</a:t>
            </a:r>
            <a:endParaRPr lang="nl-NL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" y="1534418"/>
            <a:ext cx="3153924" cy="11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3089" y="2030931"/>
            <a:ext cx="8008937" cy="4095232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Stukken </a:t>
            </a:r>
            <a:r>
              <a:rPr lang="nl-NL" dirty="0">
                <a:solidFill>
                  <a:schemeClr val="tx2"/>
                </a:solidFill>
              </a:rPr>
              <a:t>zijn in te zien op: </a:t>
            </a:r>
            <a:r>
              <a:rPr lang="nl-NL" dirty="0" smtClean="0">
                <a:solidFill>
                  <a:schemeClr val="tx2"/>
                </a:solidFill>
                <a:hlinkClick r:id="rId2"/>
              </a:rPr>
              <a:t>www.coordinatiegelderland.nl</a:t>
            </a:r>
            <a:r>
              <a:rPr lang="nl-NL" dirty="0" smtClean="0">
                <a:solidFill>
                  <a:schemeClr val="tx2"/>
                </a:solidFill>
              </a:rPr>
              <a:t>  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In </a:t>
            </a:r>
            <a:r>
              <a:rPr lang="nl-NL" dirty="0">
                <a:solidFill>
                  <a:schemeClr val="tx2"/>
                </a:solidFill>
              </a:rPr>
              <a:t>gemeentehuis Brummen, provinciehuis en bij Waterschap </a:t>
            </a:r>
            <a:r>
              <a:rPr lang="nl-NL" dirty="0" smtClean="0">
                <a:solidFill>
                  <a:schemeClr val="tx2"/>
                </a:solidFill>
              </a:rPr>
              <a:t>Vallei &amp; Veluwe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Reageren </a:t>
            </a:r>
            <a:r>
              <a:rPr lang="nl-NL" dirty="0">
                <a:solidFill>
                  <a:schemeClr val="tx2"/>
                </a:solidFill>
              </a:rPr>
              <a:t>kan van 18 februari t/m 31 maart 2021 </a:t>
            </a:r>
            <a:r>
              <a:rPr lang="nl-NL" dirty="0" smtClean="0">
                <a:solidFill>
                  <a:schemeClr val="tx2"/>
                </a:solidFill>
              </a:rPr>
              <a:t>schriftelijk of </a:t>
            </a:r>
            <a:r>
              <a:rPr lang="nl-NL" dirty="0">
                <a:solidFill>
                  <a:schemeClr val="tx2"/>
                </a:solidFill>
              </a:rPr>
              <a:t>digitaal</a:t>
            </a:r>
            <a:endParaRPr lang="nl-NL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Hoe kan ik reageren?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3EF20-A481-4CB7-B1CA-D107662B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Schriftelijk of digitaal </a:t>
            </a:r>
            <a:r>
              <a:rPr lang="nl-NL" dirty="0" smtClean="0">
                <a:solidFill>
                  <a:schemeClr val="tx2"/>
                </a:solidFill>
              </a:rPr>
              <a:t>reageren</a:t>
            </a:r>
            <a:r>
              <a:rPr lang="nl-NL" sz="3200" dirty="0">
                <a:solidFill>
                  <a:schemeClr val="tx2"/>
                </a:solidFill>
              </a:rPr>
              <a:t/>
            </a:r>
            <a:br>
              <a:rPr lang="nl-NL" sz="3200" dirty="0">
                <a:solidFill>
                  <a:schemeClr val="tx2"/>
                </a:solidFill>
              </a:rPr>
            </a:br>
            <a:endParaRPr lang="nl-NL" sz="3200" dirty="0">
              <a:solidFill>
                <a:schemeClr val="tx2"/>
              </a:solidFill>
            </a:endParaRPr>
          </a:p>
        </p:txBody>
      </p:sp>
      <p:sp>
        <p:nvSpPr>
          <p:cNvPr id="12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3089" y="1636180"/>
            <a:ext cx="8008937" cy="4489983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Schriftelijk:</a:t>
            </a:r>
            <a:b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</a:b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Gedeputeerde </a:t>
            </a:r>
            <a:r>
              <a:rPr lang="nl-NL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Staten van Gelderland </a:t>
            </a: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/>
            </a:r>
            <a:b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</a:b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t.a.v</a:t>
            </a:r>
            <a:r>
              <a:rPr lang="nl-NL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. </a:t>
            </a: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Programmering</a:t>
            </a:r>
            <a:b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</a:b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Postbus 9090</a:t>
            </a:r>
            <a:b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</a:b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6800 </a:t>
            </a:r>
            <a:r>
              <a:rPr lang="nl-NL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GX </a:t>
            </a: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Arnhem</a:t>
            </a:r>
            <a:b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</a:br>
            <a:endParaRPr lang="nl-NL" dirty="0" smtClean="0">
              <a:solidFill>
                <a:schemeClr val="tx2"/>
              </a:solidFill>
              <a:latin typeface="+mn-lt"/>
              <a:ea typeface="Times New Roman" panose="02020603050405020304" pitchFamily="18" charset="0"/>
              <a:cs typeface="Univers LT 55"/>
            </a:endParaRPr>
          </a:p>
          <a:p>
            <a:r>
              <a:rPr lang="nl-NL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Digitaal: </a:t>
            </a: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/>
            </a:r>
            <a:b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</a:br>
            <a:r>
              <a:rPr lang="nl-NL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Univers LT 55"/>
              </a:rPr>
              <a:t>post@gelderland.nl</a:t>
            </a:r>
            <a:endParaRPr lang="nl-NL" dirty="0">
              <a:solidFill>
                <a:schemeClr val="tx2"/>
              </a:solidFill>
              <a:latin typeface="+mn-lt"/>
              <a:ea typeface="Times New Roman" panose="02020603050405020304" pitchFamily="18" charset="0"/>
              <a:cs typeface="Univers LT 55"/>
            </a:endParaRPr>
          </a:p>
        </p:txBody>
      </p:sp>
    </p:spTree>
    <p:extLst>
      <p:ext uri="{BB962C8B-B14F-4D97-AF65-F5344CB8AC3E}">
        <p14:creationId xmlns:p14="http://schemas.microsoft.com/office/powerpoint/2010/main" val="4423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Gedeeld met </a:t>
            </a:r>
            <a:r>
              <a:rPr lang="nl-NL" dirty="0" smtClean="0">
                <a:solidFill>
                  <a:schemeClr val="tx2"/>
                </a:solidFill>
              </a:rPr>
              <a:t>de organisaties van </a:t>
            </a:r>
            <a:r>
              <a:rPr lang="nl-NL" dirty="0" smtClean="0">
                <a:solidFill>
                  <a:schemeClr val="tx2"/>
                </a:solidFill>
              </a:rPr>
              <a:t>het betreffende ontwerpbesluit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Er wordt een (geanonimiseerde) Nota van Antwoord opgesteld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U krijgt persoonlijk bericht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Wat gebeurt er met uw zienswijze?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81CC41D-B541-4DF9-8334-37E08F59CDB2}"/>
              </a:ext>
            </a:extLst>
          </p:cNvPr>
          <p:cNvSpPr txBox="1"/>
          <p:nvPr/>
        </p:nvSpPr>
        <p:spPr>
          <a:xfrm>
            <a:off x="1696065" y="4572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/>
                <a:ea typeface="MS PGothic" charset="0"/>
              </a:rPr>
              <a:t>Heeft u vragen?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Welkom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46724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Welkom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Afspraken voor deze online bijeenkomst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Voorstelrondje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Doel van deze avond</a:t>
            </a:r>
          </a:p>
          <a:p>
            <a:pPr marL="1200150" lvl="1" indent="-457200">
              <a:buFontTx/>
              <a:buChar char="-"/>
            </a:pPr>
            <a:r>
              <a:rPr lang="nl-NL" sz="2400" dirty="0" smtClean="0">
                <a:solidFill>
                  <a:schemeClr val="tx2"/>
                </a:solidFill>
              </a:rPr>
              <a:t>Korte t</a:t>
            </a:r>
            <a:r>
              <a:rPr lang="nl-NL" sz="2400" dirty="0" smtClean="0">
                <a:solidFill>
                  <a:schemeClr val="tx2"/>
                </a:solidFill>
              </a:rPr>
              <a:t>oelichting op het project</a:t>
            </a:r>
            <a:endParaRPr lang="nl-NL" sz="2400" dirty="0" smtClean="0">
              <a:solidFill>
                <a:schemeClr val="tx2"/>
              </a:solidFill>
            </a:endParaRPr>
          </a:p>
          <a:p>
            <a:pPr marL="1200150" lvl="1" indent="-457200">
              <a:buFontTx/>
              <a:buChar char="-"/>
            </a:pPr>
            <a:r>
              <a:rPr lang="nl-NL" sz="2400" dirty="0" smtClean="0">
                <a:solidFill>
                  <a:schemeClr val="tx2"/>
                </a:solidFill>
              </a:rPr>
              <a:t>Toelichting op het gevolgde proces</a:t>
            </a:r>
          </a:p>
          <a:p>
            <a:pPr marL="1200150" lvl="1" indent="-457200">
              <a:buFontTx/>
              <a:buChar char="-"/>
            </a:pPr>
            <a:r>
              <a:rPr lang="nl-NL" sz="2400" dirty="0">
                <a:solidFill>
                  <a:schemeClr val="tx2"/>
                </a:solidFill>
              </a:rPr>
              <a:t>Informeren over de aangevraagde </a:t>
            </a:r>
            <a:r>
              <a:rPr lang="nl-NL" sz="2400" dirty="0" smtClean="0">
                <a:solidFill>
                  <a:schemeClr val="tx2"/>
                </a:solidFill>
              </a:rPr>
              <a:t>vergunningen</a:t>
            </a:r>
            <a:endParaRPr lang="nl-NL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2"/>
                </a:solidFill>
              </a:rPr>
              <a:t>Sluiting </a:t>
            </a:r>
          </a:p>
        </p:txBody>
      </p:sp>
    </p:spTree>
    <p:extLst>
      <p:ext uri="{BB962C8B-B14F-4D97-AF65-F5344CB8AC3E}">
        <p14:creationId xmlns:p14="http://schemas.microsoft.com/office/powerpoint/2010/main" val="3475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Afspraken voor een prettig verloop van deze bijeenkomst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73088" y="2502568"/>
            <a:ext cx="8008937" cy="3888607"/>
          </a:xfrm>
        </p:spPr>
        <p:txBody>
          <a:bodyPr/>
          <a:lstStyle/>
          <a:p>
            <a:pPr marL="237600" lvl="0" indent="-23760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Zet uw microfoon uit als u niet aan het woord bent.</a:t>
            </a:r>
          </a:p>
          <a:p>
            <a:pPr marL="237600" lvl="0" indent="-23760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Steek uw hand op als u iets wilt zeggen: de gespreksleider geeft het woord. Iedereen komt aan de beurt.</a:t>
            </a:r>
          </a:p>
          <a:p>
            <a:pPr marL="237600" lvl="0" indent="-23760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Stel uzelf voor als u het woord krijgt.</a:t>
            </a:r>
          </a:p>
          <a:p>
            <a:pPr marL="237600" lvl="0" indent="-23760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Praat niet door elkaar heen.</a:t>
            </a:r>
          </a:p>
          <a:p>
            <a:pPr marL="237600" lvl="0" indent="-237600" defTabSz="685800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/>
                </a:solidFill>
                <a:latin typeface="+mn-lt"/>
              </a:rPr>
              <a:t>Toon respect voor </a:t>
            </a:r>
            <a:r>
              <a:rPr lang="nl-NL" sz="2400" dirty="0" smtClean="0">
                <a:solidFill>
                  <a:schemeClr val="tx2"/>
                </a:solidFill>
                <a:latin typeface="+mn-lt"/>
              </a:rPr>
              <a:t>elkaar.</a:t>
            </a:r>
            <a:endParaRPr lang="nl-NL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7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Project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82384" y="1312179"/>
            <a:ext cx="6826938" cy="530475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2"/>
                </a:solidFill>
              </a:rPr>
              <a:t>Wat houdt het project in?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Samenwerking Rijkswaterstaat </a:t>
            </a:r>
            <a:r>
              <a:rPr lang="nl-NL" dirty="0">
                <a:solidFill>
                  <a:schemeClr val="tx2"/>
                </a:solidFill>
              </a:rPr>
              <a:t>en Provincie </a:t>
            </a:r>
            <a:r>
              <a:rPr lang="nl-NL" dirty="0" smtClean="0">
                <a:solidFill>
                  <a:schemeClr val="tx2"/>
                </a:solidFill>
              </a:rPr>
              <a:t>Gelderland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Belangrijke </a:t>
            </a:r>
            <a:r>
              <a:rPr lang="nl-NL" dirty="0" smtClean="0">
                <a:solidFill>
                  <a:schemeClr val="tx2"/>
                </a:solidFill>
              </a:rPr>
              <a:t>partners:</a:t>
            </a:r>
          </a:p>
          <a:p>
            <a:pPr lvl="2"/>
            <a:r>
              <a:rPr lang="nl-NL" dirty="0" smtClean="0">
                <a:solidFill>
                  <a:schemeClr val="tx2"/>
                </a:solidFill>
              </a:rPr>
              <a:t>Staatsbosbeheer (eigenaar </a:t>
            </a:r>
            <a:r>
              <a:rPr lang="nl-NL" dirty="0">
                <a:solidFill>
                  <a:schemeClr val="tx2"/>
                </a:solidFill>
              </a:rPr>
              <a:t>en </a:t>
            </a:r>
            <a:r>
              <a:rPr lang="nl-NL" dirty="0" smtClean="0">
                <a:solidFill>
                  <a:schemeClr val="tx2"/>
                </a:solidFill>
              </a:rPr>
              <a:t>beheerder)</a:t>
            </a:r>
          </a:p>
          <a:p>
            <a:pPr lvl="2"/>
            <a:r>
              <a:rPr lang="nl-NL" dirty="0" smtClean="0">
                <a:solidFill>
                  <a:schemeClr val="tx2"/>
                </a:solidFill>
              </a:rPr>
              <a:t>Gemeente Brummen (grondgebied)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Natura 2000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Gelders Natuurnetwerk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Kaderrichtlijn </a:t>
            </a:r>
            <a:r>
              <a:rPr lang="nl-NL" dirty="0" smtClean="0">
                <a:solidFill>
                  <a:schemeClr val="tx2"/>
                </a:solidFill>
              </a:rPr>
              <a:t>Water</a:t>
            </a:r>
          </a:p>
          <a:p>
            <a:pPr marL="313200" lvl="1" indent="0">
              <a:buNone/>
            </a:pPr>
            <a:r>
              <a:rPr lang="nl-NL" dirty="0" smtClean="0">
                <a:solidFill>
                  <a:schemeClr val="tx2"/>
                </a:solidFill>
              </a:rPr>
              <a:t>zie ook </a:t>
            </a:r>
            <a:r>
              <a:rPr lang="nl-NL" dirty="0" smtClean="0">
                <a:solidFill>
                  <a:schemeClr val="tx2"/>
                </a:solidFill>
                <a:hlinkClick r:id="rId2"/>
              </a:rPr>
              <a:t>www.samenwerkenaanriviernatuur.nl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 smtClean="0">
              <a:solidFill>
                <a:schemeClr val="tx2"/>
              </a:solidFill>
            </a:endParaRP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Maatregelen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Graafwerkzaamheden</a:t>
            </a:r>
          </a:p>
          <a:p>
            <a:pPr lvl="2"/>
            <a:r>
              <a:rPr lang="nl-NL" dirty="0" smtClean="0">
                <a:solidFill>
                  <a:schemeClr val="tx2"/>
                </a:solidFill>
              </a:rPr>
              <a:t>Kronkelwaarden</a:t>
            </a:r>
          </a:p>
          <a:p>
            <a:pPr lvl="2"/>
            <a:r>
              <a:rPr lang="nl-NL" dirty="0" smtClean="0">
                <a:solidFill>
                  <a:schemeClr val="tx2"/>
                </a:solidFill>
              </a:rPr>
              <a:t>Maaiveldverlaging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Kunstwerken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Ooibos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Natuurcompensatie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Aanpassing </a:t>
            </a:r>
            <a:r>
              <a:rPr lang="nl-NL" dirty="0" err="1" smtClean="0">
                <a:solidFill>
                  <a:schemeClr val="tx2"/>
                </a:solidFill>
              </a:rPr>
              <a:t>Klompenpad</a:t>
            </a:r>
            <a:endParaRPr lang="nl-NL" dirty="0" smtClean="0">
              <a:solidFill>
                <a:schemeClr val="tx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4912822" y="2092590"/>
            <a:ext cx="4042112" cy="44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645664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Proces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73088" y="1312179"/>
            <a:ext cx="7756265" cy="39830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2"/>
                </a:solidFill>
              </a:rPr>
              <a:t>2019/2020	- Uitwerken ontwerp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2020 		- Voorbereiden vergunningen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Eind 2020		- Aanvraag </a:t>
            </a:r>
            <a:r>
              <a:rPr lang="nl-NL" dirty="0" smtClean="0">
                <a:solidFill>
                  <a:schemeClr val="tx2"/>
                </a:solidFill>
              </a:rPr>
              <a:t>vergunningen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Januari 2021	- Behandeld in de Raad</a:t>
            </a:r>
            <a:endParaRPr lang="nl-NL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</a:rPr>
              <a:t>--------------------------------------------------------------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Voorjaar 2021	- Start Aanbesteding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Zomer 2021	- Gunning / start uitvoering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Na broedseizoen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Zomer 2022	- Project gereed</a:t>
            </a:r>
          </a:p>
          <a:p>
            <a:endParaRPr lang="nl-NL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81CC41D-B541-4DF9-8334-37E08F59CDB2}"/>
              </a:ext>
            </a:extLst>
          </p:cNvPr>
          <p:cNvSpPr txBox="1"/>
          <p:nvPr/>
        </p:nvSpPr>
        <p:spPr>
          <a:xfrm>
            <a:off x="1696065" y="457200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+mj-lt"/>
              </a:rPr>
              <a:t>Coördinatie besluiten Natuurontwikkeling uiterwaarden Cortenoever</a:t>
            </a:r>
          </a:p>
        </p:txBody>
      </p:sp>
    </p:spTree>
    <p:extLst>
      <p:ext uri="{BB962C8B-B14F-4D97-AF65-F5344CB8AC3E}">
        <p14:creationId xmlns:p14="http://schemas.microsoft.com/office/powerpoint/2010/main" val="27279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645664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Aanleiding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73088" y="1963554"/>
            <a:ext cx="7756265" cy="33317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>
                <a:solidFill>
                  <a:schemeClr val="tx2"/>
                </a:solidFill>
              </a:rPr>
              <a:t>V</a:t>
            </a:r>
            <a:r>
              <a:rPr lang="nl-NL" sz="3000" dirty="0" smtClean="0">
                <a:solidFill>
                  <a:schemeClr val="tx2"/>
                </a:solidFill>
              </a:rPr>
              <a:t>erzoek Rijkswaterstaat </a:t>
            </a:r>
            <a:r>
              <a:rPr lang="nl-NL" sz="3000" dirty="0">
                <a:solidFill>
                  <a:schemeClr val="tx2"/>
                </a:solidFill>
              </a:rPr>
              <a:t>4/12/2018 aan </a:t>
            </a:r>
            <a:r>
              <a:rPr lang="nl-NL" sz="3000" dirty="0" smtClean="0">
                <a:solidFill>
                  <a:schemeClr val="tx2"/>
                </a:solidFill>
              </a:rPr>
              <a:t>provincie</a:t>
            </a:r>
          </a:p>
          <a:p>
            <a:pPr lvl="1"/>
            <a:r>
              <a:rPr lang="nl-NL" sz="2400" dirty="0">
                <a:solidFill>
                  <a:schemeClr val="tx2"/>
                </a:solidFill>
              </a:rPr>
              <a:t>c</a:t>
            </a:r>
            <a:r>
              <a:rPr lang="nl-NL" sz="2400" dirty="0" smtClean="0">
                <a:solidFill>
                  <a:schemeClr val="tx2"/>
                </a:solidFill>
              </a:rPr>
              <a:t>oördinatiebesluit Provinciale Staten  </a:t>
            </a:r>
            <a:r>
              <a:rPr lang="nl-NL" sz="2400" dirty="0">
                <a:solidFill>
                  <a:schemeClr val="tx2"/>
                </a:solidFill>
              </a:rPr>
              <a:t>30 /</a:t>
            </a:r>
            <a:r>
              <a:rPr lang="nl-NL" sz="2400" dirty="0" smtClean="0">
                <a:solidFill>
                  <a:schemeClr val="tx2"/>
                </a:solidFill>
              </a:rPr>
              <a:t>01/2019</a:t>
            </a:r>
          </a:p>
          <a:p>
            <a:pPr lvl="1"/>
            <a:r>
              <a:rPr lang="nl-NL" sz="2400" dirty="0" smtClean="0">
                <a:solidFill>
                  <a:schemeClr val="tx2"/>
                </a:solidFill>
              </a:rPr>
              <a:t>instemming </a:t>
            </a:r>
            <a:r>
              <a:rPr lang="nl-NL" sz="2400" dirty="0" smtClean="0">
                <a:solidFill>
                  <a:schemeClr val="tx2"/>
                </a:solidFill>
              </a:rPr>
              <a:t>van andere organisaties</a:t>
            </a:r>
            <a:endParaRPr lang="nl-NL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3089" y="1636180"/>
            <a:ext cx="8008937" cy="4489983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Projectplan Waterwet  </a:t>
            </a:r>
            <a:endParaRPr lang="nl-NL" dirty="0" smtClean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  <a:cs typeface="Univers LT 55"/>
            </a:endParaRPr>
          </a:p>
          <a:p>
            <a:r>
              <a:rPr lang="nl-NL" dirty="0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Omgevingsvergunning </a:t>
            </a:r>
            <a:r>
              <a:rPr lang="nl-NL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activiteit Afwijken bestemmingsplan en uitvoeren werk en </a:t>
            </a:r>
            <a:r>
              <a:rPr lang="nl-NL" dirty="0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werkzaamheden</a:t>
            </a:r>
          </a:p>
          <a:p>
            <a:r>
              <a:rPr lang="nl-NL" dirty="0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Waterwetvergunning </a:t>
            </a:r>
          </a:p>
          <a:p>
            <a:r>
              <a:rPr lang="nl-NL" dirty="0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Ontgrondingenvergunning </a:t>
            </a:r>
            <a:r>
              <a:rPr lang="nl-NL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inclusief bijlage </a:t>
            </a:r>
            <a:r>
              <a:rPr lang="nl-NL" dirty="0" err="1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m.e.r</a:t>
            </a:r>
            <a:r>
              <a:rPr lang="nl-NL" dirty="0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. </a:t>
            </a:r>
            <a:r>
              <a:rPr lang="nl-NL" dirty="0" smtClean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Univers LT 55"/>
              </a:rPr>
              <a:t>beoordeling</a:t>
            </a:r>
            <a:endParaRPr lang="nl-NL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Welke besluiten betreft het?</a:t>
            </a:r>
          </a:p>
        </p:txBody>
      </p:sp>
    </p:spTree>
    <p:extLst>
      <p:ext uri="{BB962C8B-B14F-4D97-AF65-F5344CB8AC3E}">
        <p14:creationId xmlns:p14="http://schemas.microsoft.com/office/powerpoint/2010/main" val="11747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E</a:t>
            </a:r>
            <a:r>
              <a:rPr lang="nl-NL" dirty="0" smtClean="0">
                <a:solidFill>
                  <a:schemeClr val="tx2"/>
                </a:solidFill>
              </a:rPr>
              <a:t>én </a:t>
            </a:r>
            <a:r>
              <a:rPr lang="nl-NL" dirty="0">
                <a:solidFill>
                  <a:schemeClr val="tx2"/>
                </a:solidFill>
              </a:rPr>
              <a:t>loket functie</a:t>
            </a:r>
          </a:p>
          <a:p>
            <a:r>
              <a:rPr lang="nl-NL" dirty="0">
                <a:solidFill>
                  <a:schemeClr val="tx2"/>
                </a:solidFill>
              </a:rPr>
              <a:t>Geen stapeling van procedures </a:t>
            </a:r>
            <a:r>
              <a:rPr lang="nl-NL" dirty="0" smtClean="0">
                <a:solidFill>
                  <a:schemeClr val="tx2"/>
                </a:solidFill>
              </a:rPr>
              <a:t>&gt;</a:t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>1 </a:t>
            </a:r>
            <a:r>
              <a:rPr lang="nl-NL" dirty="0">
                <a:solidFill>
                  <a:schemeClr val="tx2"/>
                </a:solidFill>
              </a:rPr>
              <a:t>keer zienswijze, 1 keer beroep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Crisis- </a:t>
            </a:r>
            <a:r>
              <a:rPr lang="nl-NL" dirty="0">
                <a:solidFill>
                  <a:schemeClr val="tx2"/>
                </a:solidFill>
              </a:rPr>
              <a:t>en Herstelwet van toepassing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Wat betekent dit?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LD-009-4_PowerPointTemplate_v10">
  <a:themeElements>
    <a:clrScheme name="Provincie Gelderland">
      <a:dk1>
        <a:srgbClr val="1B143C"/>
      </a:dk1>
      <a:lt1>
        <a:srgbClr val="FFFFFF"/>
      </a:lt1>
      <a:dk2>
        <a:srgbClr val="1B143C"/>
      </a:dk2>
      <a:lt2>
        <a:srgbClr val="D9E020"/>
      </a:lt2>
      <a:accent1>
        <a:srgbClr val="005B7F"/>
      </a:accent1>
      <a:accent2>
        <a:srgbClr val="48A842"/>
      </a:accent2>
      <a:accent3>
        <a:srgbClr val="FFDD00"/>
      </a:accent3>
      <a:accent4>
        <a:srgbClr val="FF9900"/>
      </a:accent4>
      <a:accent5>
        <a:srgbClr val="FF6600"/>
      </a:accent5>
      <a:accent6>
        <a:srgbClr val="CC0000"/>
      </a:accent6>
      <a:hlink>
        <a:srgbClr val="0066CC"/>
      </a:hlink>
      <a:folHlink>
        <a:srgbClr val="663399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285</TotalTime>
  <Words>373</Words>
  <Application>Microsoft Office PowerPoint</Application>
  <PresentationFormat>Diavoorstelling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Georgia</vt:lpstr>
      <vt:lpstr>Lucida Grande</vt:lpstr>
      <vt:lpstr>Times New Roman</vt:lpstr>
      <vt:lpstr>Univers LT 55</vt:lpstr>
      <vt:lpstr>Verdana</vt:lpstr>
      <vt:lpstr>Wingdings</vt:lpstr>
      <vt:lpstr>GELD-009-4_PowerPointTemplate_v10</vt:lpstr>
      <vt:lpstr>          </vt:lpstr>
      <vt:lpstr>Welkom</vt:lpstr>
      <vt:lpstr>Afspraken voor een prettig verloop van deze bijeenkomst</vt:lpstr>
      <vt:lpstr>Project</vt:lpstr>
      <vt:lpstr>Proces</vt:lpstr>
      <vt:lpstr>          </vt:lpstr>
      <vt:lpstr>Aanleiding</vt:lpstr>
      <vt:lpstr>Welke besluiten betreft het?</vt:lpstr>
      <vt:lpstr>Wat betekent dit?</vt:lpstr>
      <vt:lpstr>Hoe kan ik reageren?</vt:lpstr>
      <vt:lpstr>Schriftelijk of digitaal reageren </vt:lpstr>
      <vt:lpstr>Wat gebeurt er met uw zienswijze?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Coordinatie besluiten Natuurontwikkeling uiterwaarden Cortenoever</dc:title>
  <dc:creator>Waterval, Etienne</dc:creator>
  <cp:lastModifiedBy>Klein, Kick (ON)</cp:lastModifiedBy>
  <cp:revision>34</cp:revision>
  <dcterms:created xsi:type="dcterms:W3CDTF">2021-02-19T09:21:11Z</dcterms:created>
  <dcterms:modified xsi:type="dcterms:W3CDTF">2021-02-25T11:02:46Z</dcterms:modified>
</cp:coreProperties>
</file>